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886" r:id="rId2"/>
    <p:sldId id="342" r:id="rId3"/>
    <p:sldId id="359" r:id="rId4"/>
    <p:sldId id="355" r:id="rId5"/>
    <p:sldId id="356" r:id="rId6"/>
    <p:sldId id="357" r:id="rId7"/>
    <p:sldId id="358" r:id="rId8"/>
    <p:sldId id="323" r:id="rId9"/>
    <p:sldId id="368" r:id="rId10"/>
    <p:sldId id="621" r:id="rId11"/>
    <p:sldId id="388" r:id="rId12"/>
    <p:sldId id="383" r:id="rId13"/>
    <p:sldId id="384" r:id="rId14"/>
    <p:sldId id="385" r:id="rId15"/>
    <p:sldId id="386" r:id="rId16"/>
    <p:sldId id="387" r:id="rId17"/>
    <p:sldId id="369" r:id="rId18"/>
    <p:sldId id="370" r:id="rId19"/>
    <p:sldId id="622" r:id="rId20"/>
    <p:sldId id="396" r:id="rId21"/>
    <p:sldId id="394" r:id="rId22"/>
    <p:sldId id="393" r:id="rId23"/>
    <p:sldId id="395" r:id="rId24"/>
    <p:sldId id="398" r:id="rId25"/>
    <p:sldId id="390" r:id="rId26"/>
    <p:sldId id="392" r:id="rId27"/>
    <p:sldId id="391" r:id="rId28"/>
    <p:sldId id="373" r:id="rId29"/>
    <p:sldId id="374" r:id="rId30"/>
    <p:sldId id="623" r:id="rId31"/>
    <p:sldId id="400" r:id="rId32"/>
    <p:sldId id="404" r:id="rId33"/>
    <p:sldId id="409" r:id="rId34"/>
    <p:sldId id="405" r:id="rId35"/>
    <p:sldId id="406" r:id="rId36"/>
    <p:sldId id="452" r:id="rId37"/>
    <p:sldId id="376" r:id="rId38"/>
    <p:sldId id="867" r:id="rId39"/>
    <p:sldId id="624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CBEDEA"/>
    <a:srgbClr val="A7C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DC256F-C2F0-48EC-8F30-4497D6298C1D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C6E53-E17F-43A0-B71A-BA5C391C15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illegal immigration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14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6E53-E17F-43A0-B71A-BA5C391C15D3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E70-C1F2-4248-B57D-5571674EB9DB}" type="datetimeFigureOut">
              <a:rPr lang="he-IL" smtClean="0"/>
              <a:pPr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9E8D-F125-4368-93C5-3B0A5BD86E0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jpeg"/><Relationship Id="rId7" Type="http://schemas.openxmlformats.org/officeDocument/2006/relationships/slide" Target="slide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jpeg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jpeg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sea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4608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he-IL" sz="2400" b="1" dirty="0" smtClean="0">
                <a:solidFill>
                  <a:srgbClr val="FF0000"/>
                </a:solidFill>
              </a:rPr>
              <a:t>Royal Navy</a:t>
            </a:r>
            <a:r>
              <a:rPr lang="en-US" sz="2400" b="1" dirty="0" smtClean="0">
                <a:solidFill>
                  <a:srgbClr val="FF0000"/>
                </a:solidFill>
              </a:rPr>
              <a:t> - Palestine P</a:t>
            </a:r>
            <a:r>
              <a:rPr lang="he-IL" sz="2400" b="1" dirty="0" smtClean="0">
                <a:solidFill>
                  <a:srgbClr val="FF0000"/>
                </a:solidFill>
              </a:rPr>
              <a:t>atrol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Of  the Mediterranean Fleet 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093296"/>
            <a:ext cx="40324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ערך: דב בן-שי </a:t>
            </a:r>
          </a:p>
          <a:p>
            <a:r>
              <a:rPr lang="he-IL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חלק ב</a:t>
            </a:r>
            <a:endParaRPr lang="he-IL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76672"/>
            <a:ext cx="5112568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אֳנִיּוֹת </a:t>
            </a:r>
            <a:r>
              <a:rPr lang="he-IL" sz="54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ציד</a:t>
            </a:r>
            <a:r>
              <a:rPr lang="he-IL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ואניות גרוש  </a:t>
            </a:r>
          </a:p>
          <a:p>
            <a:pPr algn="ctr"/>
            <a:endParaRPr lang="he-IL" sz="10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של אֳנִיּוֹת מעפילים </a:t>
            </a:r>
            <a:r>
              <a:rPr lang="he-IL" sz="4400" b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1945 - 1948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852936"/>
            <a:ext cx="5472608" cy="132343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err="1" smtClean="0">
                <a:solidFill>
                  <a:srgbClr val="FF0000"/>
                </a:solidFill>
              </a:rPr>
              <a:t>Maapilim</a:t>
            </a:r>
            <a:r>
              <a:rPr lang="en-US" sz="4000" b="1" dirty="0" smtClean="0">
                <a:solidFill>
                  <a:srgbClr val="FF0000"/>
                </a:solidFill>
              </a:rPr>
              <a:t> ship’s hunters</a:t>
            </a:r>
          </a:p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&amp; deportation ships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err="1" smtClean="0"/>
              <a:t>Chequers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3059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'תל חי'   </a:t>
            </a:r>
            <a:r>
              <a:rPr lang="he-IL" dirty="0" smtClean="0"/>
              <a:t>27.3.1946 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01208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עצמאות</a:t>
            </a:r>
            <a:r>
              <a:rPr lang="he-IL" b="1" dirty="0" smtClean="0"/>
              <a:t>' </a:t>
            </a:r>
            <a:r>
              <a:rPr lang="he-IL" sz="1400" b="1" dirty="0" smtClean="0">
                <a:latin typeface="Guttman Mantova-Decor" pitchFamily="2" charset="-79"/>
                <a:cs typeface="Guttman Mantova-Decor" pitchFamily="2" charset="-79"/>
              </a:rPr>
              <a:t>    </a:t>
            </a:r>
            <a:r>
              <a:rPr lang="he-IL" dirty="0" smtClean="0"/>
              <a:t>1.1.1948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204864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'מקס </a:t>
            </a:r>
            <a:r>
              <a:rPr lang="he-IL" b="1" dirty="0" err="1" smtClean="0">
                <a:latin typeface="Guttman Mantova-Decor" pitchFamily="2" charset="-79"/>
                <a:cs typeface="Guttman Mantova-Decor" pitchFamily="2" charset="-79"/>
              </a:rPr>
              <a:t>נורדאו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  </a:t>
            </a:r>
            <a:r>
              <a:rPr lang="he-IL" dirty="0" smtClean="0"/>
              <a:t>13.5.1946</a:t>
            </a:r>
            <a:endParaRPr lang="he-IL" dirty="0"/>
          </a:p>
        </p:txBody>
      </p:sp>
      <p:pic>
        <p:nvPicPr>
          <p:cNvPr id="9" name="תמונה 8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1292374" cy="43510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0" name="תמונה 9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76872"/>
            <a:ext cx="1185410" cy="337567"/>
          </a:xfrm>
          <a:prstGeom prst="rect">
            <a:avLst/>
          </a:prstGeom>
        </p:spPr>
      </p:pic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996952"/>
            <a:ext cx="1185410" cy="33756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0" y="3429000"/>
            <a:ext cx="55446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יציאת אירופה תש"ז</a:t>
            </a:r>
            <a:r>
              <a:rPr lang="he-IL" b="1" dirty="0" smtClean="0"/>
              <a:t>' </a:t>
            </a:r>
            <a:r>
              <a:rPr lang="he-IL" sz="1400" b="1" dirty="0" smtClean="0">
                <a:latin typeface="Guttman Mantova-Decor" pitchFamily="2" charset="-79"/>
                <a:cs typeface="Guttman Mantova-Decor" pitchFamily="2" charset="-79"/>
              </a:rPr>
              <a:t>( 'אקסודוס' )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   </a:t>
            </a:r>
            <a:r>
              <a:rPr lang="he-IL" dirty="0" smtClean="0"/>
              <a:t>18.7.1947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221088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קבוץ גלויות</a:t>
            </a:r>
            <a:r>
              <a:rPr lang="he-IL" b="1" dirty="0" smtClean="0"/>
              <a:t>' </a:t>
            </a:r>
            <a:r>
              <a:rPr lang="he-IL" sz="1400" b="1" dirty="0" smtClean="0">
                <a:latin typeface="Guttman Mantova-Decor" pitchFamily="2" charset="-79"/>
                <a:cs typeface="Guttman Mantova-Decor" pitchFamily="2" charset="-79"/>
              </a:rPr>
              <a:t>    </a:t>
            </a:r>
            <a:r>
              <a:rPr lang="he-IL" dirty="0" smtClean="0"/>
              <a:t>1.1.1948  </a:t>
            </a:r>
          </a:p>
        </p:txBody>
      </p:sp>
      <p:pic>
        <p:nvPicPr>
          <p:cNvPr id="13" name="תמונה 12" descr="uli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16" name="תמונה 15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92494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7" name="תמונה 16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429000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8" name="תמונה 17" descr="rn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11111E-6 C -0.06355 -0.01991 -0.12691 -0.03981 -0.15209 -0.04815 " pathEditMode="relative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6.2963E-6 C -1.11111E-6 6.2963E-6 -0.03299 -0.00138 -0.06597 -0.00277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1.11111E-6 C 1.94444E-6 -1.11111E-6 -0.04375 0.03681 -0.08733 0.07384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-0.0283 0.02315 -0.05573 0.04653 -0.06684 0.07037 C -0.07813 0.09421 -0.06129 0.12546 -0.06997 0.14306 C -0.07899 0.16019 -0.08125 0.1669 -0.12066 0.17431 C -0.16007 0.18195 -0.23368 0.18519 -0.30677 0.18889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0.00798 0.03959 0.01597 0.0794 0.00954 0.10788 C 0.00312 0.13635 -0.00052 0.14977 -0.03837 0.17153 C -0.07622 0.19329 -0.16841 0.22593 -0.21806 0.2382 C -0.26771 0.25047 -0.30191 0.24792 -0.33611 0.24538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964488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Armament</a:t>
            </a:r>
            <a:endParaRPr lang="en-US" sz="1400" b="1" dirty="0" smtClean="0"/>
          </a:p>
          <a:p>
            <a:pPr algn="l" rtl="0"/>
            <a:r>
              <a:rPr lang="en-US" sz="1400" b="1" dirty="0" smtClean="0"/>
              <a:t>Number Carried     Type                                        Arrangement                   Maximum Range / Ceiling </a:t>
            </a:r>
          </a:p>
          <a:p>
            <a:pPr marL="342900" indent="-342900" algn="l" rtl="0">
              <a:buAutoNum type="arabicPlain" startAt="4"/>
            </a:pPr>
            <a:r>
              <a:rPr lang="en-US" sz="1400" b="1" dirty="0" smtClean="0"/>
              <a:t>                          4.5"/45 (114mm) DP QF     4 single turrets </a:t>
            </a:r>
            <a:r>
              <a:rPr lang="en-US" sz="1100" b="1" dirty="0" smtClean="0"/>
              <a:t>(</a:t>
            </a:r>
            <a:r>
              <a:rPr lang="he-IL" sz="1100" b="1" dirty="0" smtClean="0"/>
              <a:t>צריח</a:t>
            </a:r>
            <a:r>
              <a:rPr lang="en-US" sz="1100" b="1" dirty="0" smtClean="0"/>
              <a:t>)</a:t>
            </a:r>
            <a:r>
              <a:rPr lang="en-US" sz="1400" b="1" dirty="0" smtClean="0"/>
              <a:t>     20,750 yards @ 45° AA ceiling 29,210' @ 50° </a:t>
            </a:r>
          </a:p>
          <a:p>
            <a:pPr marL="342900" indent="-342900" algn="l" rtl="0"/>
            <a:r>
              <a:rPr lang="en-US" sz="1400" b="1" dirty="0" smtClean="0"/>
              <a:t>2                                 40mm AA                               2 single mounts              AA ceiling 22,299'</a:t>
            </a:r>
          </a:p>
          <a:p>
            <a:pPr algn="l" rtl="0"/>
            <a:r>
              <a:rPr lang="en-US" sz="1400" b="1" dirty="0" smtClean="0"/>
              <a:t>6                                 20mm AA                               2 twin mounts              </a:t>
            </a:r>
            <a:br>
              <a:rPr lang="en-US" sz="1400" b="1" dirty="0" smtClean="0"/>
            </a:br>
            <a:r>
              <a:rPr lang="en-US" sz="1400" b="1" dirty="0" smtClean="0"/>
              <a:t>                                                                                     2 single mounts          N/A</a:t>
            </a:r>
          </a:p>
          <a:p>
            <a:pPr algn="l" rtl="0"/>
            <a:r>
              <a:rPr lang="en-US" sz="1400" b="1" dirty="0" smtClean="0"/>
              <a:t>4                                 21" torpedo tubes               4 single launchers      10,500 - 15,000 yards depending on type of torpedo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Chequers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equers_r61  28-9-1945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73898" cy="581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309320"/>
            <a:ext cx="3168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HMS </a:t>
            </a:r>
            <a:r>
              <a:rPr lang="en-US" dirty="0" err="1" smtClean="0"/>
              <a:t>Chequers</a:t>
            </a:r>
            <a:r>
              <a:rPr lang="en-US" dirty="0" smtClean="0"/>
              <a:t>  r61  28-9-1945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equers_r61_02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8640"/>
            <a:ext cx="4896544" cy="6245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488668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err="1" smtClean="0"/>
              <a:t>Hms</a:t>
            </a:r>
            <a:r>
              <a:rPr lang="en-US" b="1" dirty="0" smtClean="0"/>
              <a:t>  </a:t>
            </a:r>
            <a:r>
              <a:rPr lang="en-US" b="1" dirty="0" err="1" smtClean="0"/>
              <a:t>Chequers</a:t>
            </a:r>
            <a:r>
              <a:rPr lang="en-US" b="1" dirty="0" smtClean="0"/>
              <a:t> R-61</a:t>
            </a:r>
            <a:endParaRPr lang="he-IL" dirty="0"/>
          </a:p>
        </p:txBody>
      </p:sp>
      <p:pic>
        <p:nvPicPr>
          <p:cNvPr id="4" name="תמונה 3" descr="crestchequ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005064"/>
            <a:ext cx="2030249" cy="2523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945_malta_bill_willoughb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8587432" cy="5217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021288"/>
            <a:ext cx="2088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err="1" smtClean="0"/>
              <a:t>Hms</a:t>
            </a:r>
            <a:r>
              <a:rPr lang="en-US" b="1" dirty="0" smtClean="0"/>
              <a:t>  </a:t>
            </a:r>
            <a:r>
              <a:rPr lang="en-US" b="1" dirty="0" err="1" smtClean="0"/>
              <a:t>Chequers</a:t>
            </a:r>
            <a:r>
              <a:rPr lang="en-US" b="1" dirty="0" smtClean="0"/>
              <a:t> R-61 </a:t>
            </a:r>
          </a:p>
          <a:p>
            <a:pPr algn="ctr" rtl="0"/>
            <a:r>
              <a:rPr lang="he-IL" dirty="0" smtClean="0"/>
              <a:t>במלטה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equers_qe2_chris_miles_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6632"/>
            <a:ext cx="4695428" cy="3401661"/>
          </a:xfrm>
          <a:prstGeom prst="rect">
            <a:avLst/>
          </a:prstGeom>
        </p:spPr>
      </p:pic>
      <p:pic>
        <p:nvPicPr>
          <p:cNvPr id="3" name="תמונה 2" descr="hms_chequers_qe2_chris_miles_b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87290"/>
            <a:ext cx="4824536" cy="3676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5157192"/>
            <a:ext cx="34563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ביקור הנסיכה אליזבט </a:t>
            </a:r>
            <a:r>
              <a:rPr lang="he-IL" sz="1600" dirty="0" err="1" smtClean="0"/>
              <a:t>וליטנט</a:t>
            </a:r>
            <a:r>
              <a:rPr lang="he-IL" sz="1600" dirty="0" smtClean="0"/>
              <a:t> הנסיך פיליפ </a:t>
            </a:r>
          </a:p>
          <a:p>
            <a:r>
              <a:rPr lang="he-IL" sz="1600" dirty="0" smtClean="0"/>
              <a:t>על </a:t>
            </a:r>
            <a:r>
              <a:rPr lang="en-US" sz="1600" dirty="0" smtClean="0"/>
              <a:t>HMS </a:t>
            </a:r>
            <a:r>
              <a:rPr lang="en-US" sz="1600" dirty="0" err="1" smtClean="0"/>
              <a:t>Chequers</a:t>
            </a:r>
            <a:r>
              <a:rPr lang="en-US" sz="1600" dirty="0" smtClean="0"/>
              <a:t>  </a:t>
            </a:r>
            <a:r>
              <a:rPr lang="he-IL" sz="1600" dirty="0" smtClean="0"/>
              <a:t>  </a:t>
            </a:r>
          </a:p>
          <a:p>
            <a:r>
              <a:rPr lang="he-IL" sz="1600" dirty="0" smtClean="0"/>
              <a:t>מלטה 1949 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JJ-HMSChequers-Exodus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3599"/>
            <a:ext cx="9144000" cy="5850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941168"/>
            <a:ext cx="32403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HMS </a:t>
            </a:r>
            <a:r>
              <a:rPr lang="en-US" sz="2000" dirty="0" err="1" smtClean="0"/>
              <a:t>Chequers</a:t>
            </a:r>
            <a:r>
              <a:rPr lang="en-US" sz="2000" dirty="0" smtClean="0"/>
              <a:t>  </a:t>
            </a:r>
            <a:endParaRPr lang="he-IL" sz="2000" dirty="0" smtClean="0"/>
          </a:p>
          <a:p>
            <a:pPr algn="ctr"/>
            <a:r>
              <a:rPr lang="he-IL" sz="2000" dirty="0" smtClean="0"/>
              <a:t> ויציאת אירופה תש"ז </a:t>
            </a:r>
          </a:p>
          <a:p>
            <a:pPr algn="ctr"/>
            <a:r>
              <a:rPr lang="he-IL" sz="2000" dirty="0" smtClean="0"/>
              <a:t>(אקסודוס)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56992"/>
            <a:ext cx="5904656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he-IL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5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48680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Cheviot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90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A. Stephen &amp; Sons Ltd. (Glasgow, Scotland) </a:t>
            </a:r>
            <a:endParaRPr lang="he-IL" dirty="0" smtClean="0"/>
          </a:p>
          <a:p>
            <a:r>
              <a:rPr lang="he-IL" dirty="0" smtClean="0"/>
              <a:t>הוזמנה: 24 יולי 1942  </a:t>
            </a: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 27 אפריל 1943. </a:t>
            </a:r>
          </a:p>
          <a:p>
            <a:r>
              <a:rPr lang="he-IL" dirty="0" smtClean="0"/>
              <a:t>הושקה: 2 מאי 1944.  </a:t>
            </a:r>
          </a:p>
          <a:p>
            <a:r>
              <a:rPr lang="he-IL" dirty="0" smtClean="0"/>
              <a:t>הבנייה הושלמה: 11 דצמבר 1945.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05064"/>
            <a:ext cx="59766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Length of 110.5 m (total length)</a:t>
            </a:r>
            <a:br>
              <a:rPr lang="en-US" dirty="0" smtClean="0"/>
            </a:br>
            <a:r>
              <a:rPr lang="en-US" dirty="0" smtClean="0"/>
              <a:t>Width of 10.9 m</a:t>
            </a:r>
            <a:br>
              <a:rPr lang="en-US" dirty="0" smtClean="0"/>
            </a:br>
            <a:r>
              <a:rPr lang="en-US" dirty="0" smtClean="0"/>
              <a:t>Draught  3,05 m</a:t>
            </a:r>
            <a:br>
              <a:rPr lang="en-US" dirty="0" smtClean="0"/>
            </a:br>
            <a:r>
              <a:rPr lang="en-US" dirty="0" smtClean="0"/>
              <a:t>Engine power  40,000 </a:t>
            </a:r>
            <a:r>
              <a:rPr lang="en-US" dirty="0" err="1" smtClean="0"/>
              <a:t>shp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Speeds of 36 knots</a:t>
            </a:r>
            <a:br>
              <a:rPr lang="en-US" dirty="0" smtClean="0"/>
            </a:br>
            <a:r>
              <a:rPr lang="en-US" dirty="0" smtClean="0"/>
              <a:t>crew of 186</a:t>
            </a:r>
            <a:endParaRPr lang="en-US" dirty="0"/>
          </a:p>
        </p:txBody>
      </p:sp>
      <p:pic>
        <p:nvPicPr>
          <p:cNvPr id="8" name="תמונה 7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9087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dirty="0" smtClean="0"/>
              <a:t>Destroyer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dirty="0" smtClean="0"/>
              <a:t>Cheviot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509120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'ירושלים הנצורה'   </a:t>
            </a:r>
            <a:r>
              <a:rPr lang="he-IL" dirty="0" smtClean="0"/>
              <a:t>12.2.1948  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140968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'מדינת היהודים'   </a:t>
            </a:r>
            <a:r>
              <a:rPr lang="he-IL" dirty="0" smtClean="0"/>
              <a:t>2.10.1947  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60848"/>
            <a:ext cx="34198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'שאר ישוב'</a:t>
            </a:r>
            <a:r>
              <a:rPr lang="he-IL" dirty="0" smtClean="0"/>
              <a:t>   23.4.1947   </a:t>
            </a:r>
            <a:endParaRPr lang="he-IL" dirty="0"/>
          </a:p>
        </p:txBody>
      </p:sp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2" name="תמונה 11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996952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13" name="תמונה 12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64904"/>
            <a:ext cx="1185410" cy="33756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0" name="תמונה 9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5" name="תמונה 14" descr="ul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48148E-6 C -0.04618 0.02153 -0.09202 0.04306 -0.11007 0.052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11111E-6 C 3.05556E-6 -1.11111E-6 -0.02483 0.0294 -0.04896 0.0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C -1.38889E-6 0.00047 -0.08368 0.07662 -0.16701 0.15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Charity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29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ההזמנה לבנות אותה התבצעה ב- 24 יולי 1942. </a:t>
            </a:r>
          </a:p>
          <a:p>
            <a:r>
              <a:rPr lang="he-IL" dirty="0" smtClean="0"/>
              <a:t>מספנות: </a:t>
            </a:r>
            <a:r>
              <a:rPr lang="en-US" dirty="0" err="1" smtClean="0"/>
              <a:t>hornycroft</a:t>
            </a:r>
            <a:r>
              <a:rPr lang="en-US" dirty="0" smtClean="0"/>
              <a:t> (Southampton, U.K.)</a:t>
            </a:r>
            <a:r>
              <a:rPr lang="he-IL" dirty="0" smtClean="0"/>
              <a:t> ו- </a:t>
            </a:r>
            <a:r>
              <a:rPr lang="en-US" dirty="0" smtClean="0"/>
              <a:t>John I. </a:t>
            </a:r>
            <a:r>
              <a:rPr lang="en-US" dirty="0" err="1" smtClean="0"/>
              <a:t>Thornycroft</a:t>
            </a:r>
            <a:r>
              <a:rPr lang="en-US" dirty="0" smtClean="0"/>
              <a:t> and Company and Company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9 יולי 1943</a:t>
            </a:r>
          </a:p>
          <a:p>
            <a:r>
              <a:rPr lang="he-IL" dirty="0" smtClean="0"/>
              <a:t>הושקה: 30 נובמבר 1944.  </a:t>
            </a:r>
          </a:p>
          <a:p>
            <a:r>
              <a:rPr lang="he-IL" dirty="0" smtClean="0"/>
              <a:t>הבנייה הושלמה: 19 נובמבר 1945.  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33056"/>
            <a:ext cx="889248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דחי: 2520 טון </a:t>
            </a:r>
          </a:p>
          <a:p>
            <a:r>
              <a:rPr lang="he-IL" dirty="0" smtClean="0"/>
              <a:t>מידות: 363 רגל   *   35 </a:t>
            </a:r>
            <a:r>
              <a:rPr lang="he-IL" dirty="0" err="1" smtClean="0"/>
              <a:t>רגל</a:t>
            </a:r>
            <a:r>
              <a:rPr lang="he-IL" dirty="0" smtClean="0"/>
              <a:t> ו- 9 אינטש   *   5 רגל ו-  14 אינטש </a:t>
            </a:r>
          </a:p>
          <a:p>
            <a:r>
              <a:rPr lang="he-IL" dirty="0" smtClean="0"/>
              <a:t>חימוש:   9 תותחי </a:t>
            </a:r>
            <a:r>
              <a:rPr lang="en-US" dirty="0" smtClean="0"/>
              <a:t>QF</a:t>
            </a:r>
            <a:r>
              <a:rPr lang="he-IL" dirty="0" smtClean="0"/>
              <a:t> 4,5"  </a:t>
            </a:r>
          </a:p>
          <a:p>
            <a:r>
              <a:rPr lang="he-IL" dirty="0" smtClean="0"/>
              <a:t>             6 תותחי </a:t>
            </a:r>
            <a:r>
              <a:rPr lang="he-IL" dirty="0" err="1" smtClean="0"/>
              <a:t>בופור</a:t>
            </a:r>
            <a:r>
              <a:rPr lang="he-IL" dirty="0" smtClean="0"/>
              <a:t> 40 מ"מ    </a:t>
            </a:r>
          </a:p>
          <a:p>
            <a:r>
              <a:rPr lang="he-IL" dirty="0" smtClean="0"/>
              <a:t>             1  </a:t>
            </a:r>
            <a:r>
              <a:rPr lang="he-IL" dirty="0" err="1" smtClean="0"/>
              <a:t>הורליקון</a:t>
            </a:r>
            <a:r>
              <a:rPr lang="he-IL" dirty="0" smtClean="0"/>
              <a:t> 20 מ"מ </a:t>
            </a:r>
          </a:p>
          <a:p>
            <a:r>
              <a:rPr lang="he-IL" dirty="0" smtClean="0"/>
              <a:t>הנעה: 2 מנועי קיטור (3 בוילר) </a:t>
            </a:r>
          </a:p>
          <a:p>
            <a:r>
              <a:rPr lang="he-IL" dirty="0" smtClean="0"/>
              <a:t>          2 צירים (מדחפים)  </a:t>
            </a:r>
          </a:p>
          <a:p>
            <a:r>
              <a:rPr lang="he-IL" dirty="0" smtClean="0"/>
              <a:t> מהירות: 37 קשר ( </a:t>
            </a:r>
            <a:r>
              <a:rPr lang="he-IL" dirty="0" err="1" smtClean="0"/>
              <a:t>קשר</a:t>
            </a:r>
            <a:r>
              <a:rPr lang="he-IL" dirty="0" smtClean="0"/>
              <a:t> = 1853 מטר )  </a:t>
            </a:r>
          </a:p>
          <a:p>
            <a:r>
              <a:rPr lang="he-IL" dirty="0" smtClean="0"/>
              <a:t>צוות: 186 מלחים </a:t>
            </a:r>
            <a:endParaRPr lang="he-IL" dirty="0"/>
          </a:p>
        </p:txBody>
      </p:sp>
      <p:pic>
        <p:nvPicPr>
          <p:cNvPr id="7" name="תמונה 6" descr="$(KGrHqN,!i0F!iDyOY-bBQRgIMJbzw~~60_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373216"/>
            <a:ext cx="860673" cy="1147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9087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dirty="0" smtClean="0"/>
              <a:t>Destroyer</a:t>
            </a:r>
            <a:endParaRPr lang="he-IL" dirty="0"/>
          </a:p>
        </p:txBody>
      </p:sp>
      <p:pic>
        <p:nvPicPr>
          <p:cNvPr id="13" name="תמונה 12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5805264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2089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Armament    </a:t>
            </a:r>
          </a:p>
          <a:p>
            <a:pPr algn="l" rtl="0"/>
            <a:r>
              <a:rPr lang="en-US" dirty="0" smtClean="0"/>
              <a:t>4 x 4.5 "/ L45 (114 mm) QF Mk IV-gun single-tube CP Mk-V installation</a:t>
            </a:r>
            <a:br>
              <a:rPr lang="en-US" dirty="0" smtClean="0"/>
            </a:br>
            <a:r>
              <a:rPr lang="en-US" dirty="0" smtClean="0"/>
              <a:t>2 x </a:t>
            </a:r>
            <a:r>
              <a:rPr lang="en-US" dirty="0" err="1" smtClean="0"/>
              <a:t>Bofors</a:t>
            </a:r>
            <a:r>
              <a:rPr lang="en-US" dirty="0" smtClean="0"/>
              <a:t> 40 mm anti-aircraft cannons, twin-Mk IV </a:t>
            </a:r>
            <a:r>
              <a:rPr lang="en-US" dirty="0" err="1" smtClean="0"/>
              <a:t>Hazemayer</a:t>
            </a:r>
            <a:r>
              <a:rPr lang="en-US" dirty="0" smtClean="0"/>
              <a:t>-mounting</a:t>
            </a:r>
            <a:br>
              <a:rPr lang="en-US" dirty="0" smtClean="0"/>
            </a:br>
            <a:r>
              <a:rPr lang="en-US" dirty="0" smtClean="0"/>
              <a:t>2 x QF 2 pound Mk XV, anti-aircraft guns a one-pipe installation</a:t>
            </a:r>
            <a:br>
              <a:rPr lang="en-US" dirty="0" smtClean="0"/>
            </a:br>
            <a:r>
              <a:rPr lang="en-US" dirty="0" smtClean="0"/>
              <a:t>2 x </a:t>
            </a:r>
            <a:r>
              <a:rPr lang="en-US" dirty="0" err="1" smtClean="0"/>
              <a:t>Oerlikon</a:t>
            </a:r>
            <a:r>
              <a:rPr lang="en-US" dirty="0" smtClean="0"/>
              <a:t> 20 mm anti-aircraft guns a one-pipe installation</a:t>
            </a:r>
            <a:br>
              <a:rPr lang="en-US" dirty="0" smtClean="0"/>
            </a:br>
            <a:r>
              <a:rPr lang="en-US" dirty="0" smtClean="0"/>
              <a:t>4 x 21 "(533 mm) torpedo tube</a:t>
            </a:r>
            <a:endParaRPr lang="en-US" dirty="0"/>
          </a:p>
        </p:txBody>
      </p:sp>
      <p:pic>
        <p:nvPicPr>
          <p:cNvPr id="3" name="תמונה 2" descr="QF 4.5 inch gun Mk  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84984"/>
            <a:ext cx="4273624" cy="2364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661248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QF 4.5 inch gun Mk IV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Cheviot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352_001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221"/>
            <a:ext cx="9144000" cy="6245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6381328"/>
            <a:ext cx="1907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0458_1_hmschevio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015"/>
            <a:ext cx="9144000" cy="6617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23731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HMS </a:t>
            </a:r>
            <a:r>
              <a:rPr lang="en-US" sz="2000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" name="תמונה 3" descr="cheviot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76672"/>
            <a:ext cx="1473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ko0724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584482" cy="5472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093296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HMS </a:t>
            </a:r>
            <a:r>
              <a:rPr lang="en-US" sz="2000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eviot_1946_IWM_FL_7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85787"/>
            <a:ext cx="7620000" cy="568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309320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HMS </a:t>
            </a:r>
            <a:r>
              <a:rPr lang="en-US" sz="2000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אונית המעפילים MV Northland   מנסה לחמוק מאונית המלחמה הבריטית HMS Ch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3773" cy="5902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093296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אונית המעפילים – מדינת היהודים - </a:t>
            </a:r>
            <a:r>
              <a:rPr lang="en-US" dirty="0" smtClean="0"/>
              <a:t>MV Northland </a:t>
            </a:r>
            <a:r>
              <a:rPr lang="he-IL" dirty="0" smtClean="0"/>
              <a:t> </a:t>
            </a:r>
          </a:p>
          <a:p>
            <a:r>
              <a:rPr lang="he-IL" dirty="0" smtClean="0"/>
              <a:t>מנסה לחמוק מאונית המלחמה הבריטית </a:t>
            </a:r>
            <a:r>
              <a:rPr lang="en-US" dirty="0" smtClean="0"/>
              <a:t>HMS </a:t>
            </a:r>
            <a:r>
              <a:rPr lang="en-US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381328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יד ושם 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631832" y="6381328"/>
            <a:ext cx="1512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צולם: 02/10/1947​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4287938252254321883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6067425" cy="4171950"/>
          </a:xfrm>
          <a:prstGeom prst="rect">
            <a:avLst/>
          </a:prstGeom>
        </p:spPr>
      </p:pic>
      <p:pic>
        <p:nvPicPr>
          <p:cNvPr id="3" name="תמונה 2" descr="5438639265597291080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68760"/>
            <a:ext cx="3114675" cy="4467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941168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אונית המעפילים – מדינת היהודים - </a:t>
            </a:r>
            <a:r>
              <a:rPr lang="en-US" dirty="0" smtClean="0"/>
              <a:t>MV Northland </a:t>
            </a:r>
            <a:r>
              <a:rPr lang="he-IL" dirty="0" smtClean="0"/>
              <a:t> </a:t>
            </a:r>
          </a:p>
          <a:p>
            <a:r>
              <a:rPr lang="he-IL" dirty="0" smtClean="0"/>
              <a:t>מנסה לחמוק מאונית המלחמה הבריטית </a:t>
            </a:r>
            <a:r>
              <a:rPr lang="en-US" dirty="0" smtClean="0"/>
              <a:t>HMS </a:t>
            </a:r>
            <a:r>
              <a:rPr lang="en-US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631832" y="6381328"/>
            <a:ext cx="1512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צולם: 02/10/1947​</a:t>
            </a:r>
            <a:endParaRPr lang="he-IL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381328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יד ושם 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3294677941431351540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8568951" cy="5986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093296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אונית המעפילים – מדינת היהודים - </a:t>
            </a:r>
            <a:r>
              <a:rPr lang="en-US" dirty="0" smtClean="0"/>
              <a:t>MV Northland </a:t>
            </a:r>
            <a:r>
              <a:rPr lang="he-IL" dirty="0" smtClean="0"/>
              <a:t> </a:t>
            </a:r>
          </a:p>
          <a:p>
            <a:r>
              <a:rPr lang="he-IL" dirty="0" smtClean="0"/>
              <a:t>מנסה לחמוק מאונית המלחמה הבריטית </a:t>
            </a:r>
            <a:r>
              <a:rPr lang="en-US" dirty="0" smtClean="0"/>
              <a:t>HMS </a:t>
            </a:r>
            <a:r>
              <a:rPr lang="en-US" b="1" dirty="0" smtClean="0"/>
              <a:t>Cheviot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631832" y="6381328"/>
            <a:ext cx="1512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צולם: 02/10/1947​</a:t>
            </a:r>
            <a:endParaRPr lang="he-IL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381328"/>
            <a:ext cx="6480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יד ושם 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56992"/>
            <a:ext cx="5904656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he-IL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7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Chevron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51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ההזמנה לבנות אותה התבצעה ב- 24 יולי 1942.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A. Stephen &amp; Sons Ltd. (Glasgow, Scotland)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18 מרץ 1943. </a:t>
            </a:r>
          </a:p>
          <a:p>
            <a:r>
              <a:rPr lang="he-IL" dirty="0" smtClean="0"/>
              <a:t>הושקה: 23 פברואר 1944.  </a:t>
            </a:r>
          </a:p>
          <a:p>
            <a:r>
              <a:rPr lang="he-IL" dirty="0" smtClean="0"/>
              <a:t>הבנייה הושלמה: 23 אוגוסט 1945.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864096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362.75 ft. in length and a beam of 35ft. 75 </a:t>
            </a:r>
          </a:p>
          <a:p>
            <a:pPr algn="l" rtl="0"/>
            <a:r>
              <a:rPr lang="en-US" sz="1600" dirty="0" smtClean="0"/>
              <a:t>draft of 10ft. and a displacement of 2,545 tons </a:t>
            </a:r>
          </a:p>
          <a:p>
            <a:pPr algn="l" rtl="0"/>
            <a:r>
              <a:rPr lang="en-US" sz="1600" dirty="0" smtClean="0"/>
              <a:t>She had two Parsons geared steam turbine engines and two shafts. She developed 40,000 </a:t>
            </a:r>
            <a:r>
              <a:rPr lang="en-US" sz="1600" dirty="0" err="1" smtClean="0"/>
              <a:t>shp</a:t>
            </a:r>
            <a:r>
              <a:rPr lang="en-US" sz="1600" dirty="0" smtClean="0"/>
              <a:t> Horsepower</a:t>
            </a:r>
          </a:p>
          <a:p>
            <a:pPr algn="l" rtl="0"/>
            <a:r>
              <a:rPr lang="en-US" sz="1600" dirty="0" smtClean="0"/>
              <a:t>A top speed of 36.75knots, a usual maximum of 31.25 knots.</a:t>
            </a:r>
          </a:p>
          <a:p>
            <a:pPr algn="l" rtl="0"/>
            <a:r>
              <a:rPr lang="en-US" sz="1600" dirty="0" smtClean="0"/>
              <a:t>Endurance of 1,300 nautical miles at top speed.</a:t>
            </a:r>
          </a:p>
          <a:p>
            <a:pPr algn="l" rtl="0"/>
            <a:r>
              <a:rPr lang="en-US" sz="1600" dirty="0" smtClean="0"/>
              <a:t>Main armament was four 4.5� gun turrets.</a:t>
            </a:r>
          </a:p>
          <a:p>
            <a:pPr algn="l" rtl="0"/>
            <a:r>
              <a:rPr lang="en-US" sz="1600" dirty="0" smtClean="0"/>
              <a:t>2 40mm. </a:t>
            </a:r>
            <a:r>
              <a:rPr lang="en-US" sz="1600" dirty="0" err="1" smtClean="0"/>
              <a:t>Bofors</a:t>
            </a:r>
            <a:r>
              <a:rPr lang="en-US" sz="1600" dirty="0" smtClean="0"/>
              <a:t> mountings.</a:t>
            </a:r>
          </a:p>
          <a:p>
            <a:pPr algn="l" rtl="0"/>
            <a:r>
              <a:rPr lang="en-US" sz="1600" dirty="0" smtClean="0"/>
              <a:t>2 Sets of 4X21� torpedo tubes.</a:t>
            </a:r>
          </a:p>
          <a:p>
            <a:pPr algn="l" rtl="0"/>
            <a:r>
              <a:rPr lang="en-US" sz="1600" dirty="0" smtClean="0"/>
              <a:t>2 Stern racks for depth charges and 4 depth charge throwers.</a:t>
            </a:r>
          </a:p>
          <a:p>
            <a:pPr algn="l" rtl="0"/>
            <a:r>
              <a:rPr lang="en-US" sz="1600" dirty="0" smtClean="0"/>
              <a:t>A compliment of 222 </a:t>
            </a:r>
            <a:r>
              <a:rPr lang="en-US" sz="1600" dirty="0" err="1" smtClean="0"/>
              <a:t>oficers</a:t>
            </a:r>
            <a:r>
              <a:rPr lang="en-US" sz="1600" dirty="0" smtClean="0"/>
              <a:t> and men.   </a:t>
            </a:r>
            <a:endParaRPr lang="he-IL" sz="1600" dirty="0"/>
          </a:p>
        </p:txBody>
      </p:sp>
      <p:pic>
        <p:nvPicPr>
          <p:cNvPr id="10" name="תמונה 9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9087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dirty="0" smtClean="0"/>
              <a:t>Destroyer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smtClean="0"/>
              <a:t>Charity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3960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'מולדת'</a:t>
            </a:r>
            <a:r>
              <a:rPr lang="he-IL" dirty="0" smtClean="0">
                <a:latin typeface="Guttman Mantova-Decor" pitchFamily="2" charset="-79"/>
                <a:cs typeface="Guttman Mantova-Decor" pitchFamily="2" charset="-79"/>
              </a:rPr>
              <a:t>   </a:t>
            </a:r>
            <a:r>
              <a:rPr lang="he-IL" dirty="0" smtClean="0"/>
              <a:t> 29.3.1947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45024"/>
            <a:ext cx="5688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/>
              <a:t>'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יציאת אירופה תש"ז</a:t>
            </a:r>
            <a:r>
              <a:rPr lang="he-IL" b="1" dirty="0" smtClean="0"/>
              <a:t>' </a:t>
            </a:r>
            <a:r>
              <a:rPr lang="he-IL" sz="1400" b="1" dirty="0" smtClean="0">
                <a:latin typeface="Guttman Mantova-Decor" pitchFamily="2" charset="-79"/>
                <a:cs typeface="Guttman Mantova-Decor" pitchFamily="2" charset="-79"/>
              </a:rPr>
              <a:t>( 'אקסודוס' )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     </a:t>
            </a:r>
            <a:r>
              <a:rPr lang="he-IL" dirty="0" smtClean="0"/>
              <a:t>18.7.1947  </a:t>
            </a:r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0" name="תמונה 9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  <p:pic>
        <p:nvPicPr>
          <p:cNvPr id="11" name="תמונה 10" descr="Destroyer שמאלה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412776"/>
            <a:ext cx="1292374" cy="4351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תמונה 11" descr="Destroyer שמאלה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2852936"/>
            <a:ext cx="1292374" cy="435101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C -0.05556 0.00695 -0.11025 0.01412 -0.13421 0.01736 C -0.1573 0.02083 -0.1507 0.01921 -0.14289 0.0182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4 C -0.04739 0.0331 -0.09375 0.06643 -0.11388 0.08078 C -0.13368 0.09421 -0.12777 0.09004 -0.12152 0.08564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04864"/>
            <a:ext cx="471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3">
                    <a:lumMod val="75000"/>
                  </a:schemeClr>
                </a:solidFill>
              </a:rPr>
              <a:t>עזרה בהצלת מעפילי  </a:t>
            </a:r>
            <a:r>
              <a:rPr lang="he-IL" dirty="0" smtClean="0">
                <a:solidFill>
                  <a:schemeClr val="accent3">
                    <a:lumMod val="75000"/>
                  </a:schemeClr>
                </a:solidFill>
                <a:latin typeface="Guttman Mantova-Decor" pitchFamily="2" charset="-79"/>
                <a:cs typeface="Guttman Mantova-Decor" pitchFamily="2" charset="-79"/>
              </a:rPr>
              <a:t>'רפיח'</a:t>
            </a:r>
            <a:r>
              <a:rPr lang="he-IL" dirty="0" smtClean="0">
                <a:solidFill>
                  <a:schemeClr val="accent3">
                    <a:lumMod val="75000"/>
                  </a:schemeClr>
                </a:solidFill>
              </a:rPr>
              <a:t>  שטבעה 7.12.1946    </a:t>
            </a:r>
            <a:endParaRPr lang="he-I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dirty="0" smtClean="0"/>
              <a:t>Chevron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733256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'משמר העמק'   </a:t>
            </a:r>
            <a:r>
              <a:rPr lang="he-IL" dirty="0" smtClean="0"/>
              <a:t>24.4.1948  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3203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'וינגייט'</a:t>
            </a:r>
            <a:r>
              <a:rPr lang="he-IL" dirty="0" smtClean="0"/>
              <a:t>   26.3.1946  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'בן הכט'   </a:t>
            </a:r>
            <a:r>
              <a:rPr lang="he-IL" dirty="0" smtClean="0"/>
              <a:t>26.3.1946  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013176"/>
            <a:ext cx="3888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יירטה את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'כ"ט בנובמבר'  </a:t>
            </a:r>
            <a:r>
              <a:rPr lang="he-IL" dirty="0" smtClean="0"/>
              <a:t>28.12.1947   </a:t>
            </a:r>
            <a:endParaRPr lang="he-IL" dirty="0"/>
          </a:p>
        </p:txBody>
      </p:sp>
      <p:pic>
        <p:nvPicPr>
          <p:cNvPr id="16" name="תמונה 15" descr="Goldst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132856"/>
            <a:ext cx="495300" cy="485775"/>
          </a:xfrm>
          <a:prstGeom prst="rect">
            <a:avLst/>
          </a:prstGeom>
        </p:spPr>
      </p:pic>
      <p:pic>
        <p:nvPicPr>
          <p:cNvPr id="17" name="תמונה 16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412776"/>
            <a:ext cx="1292374" cy="43510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8" name="תמונה 17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924944"/>
            <a:ext cx="1185410" cy="33756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9" name="תמונה 18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140968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20" name="תמונה 19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284984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0" y="4005064"/>
            <a:ext cx="42484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'חיים ארלוזורוב' </a:t>
            </a:r>
            <a:r>
              <a:rPr lang="he-IL" b="1" dirty="0" smtClean="0"/>
              <a:t> </a:t>
            </a:r>
            <a:r>
              <a:rPr lang="he-IL" dirty="0" smtClean="0"/>
              <a:t>28.2.1947</a:t>
            </a:r>
            <a:endParaRPr lang="he-IL" dirty="0"/>
          </a:p>
        </p:txBody>
      </p:sp>
      <p:pic>
        <p:nvPicPr>
          <p:cNvPr id="15" name="תמונה 14" descr="uli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381328"/>
            <a:ext cx="5772150" cy="238125"/>
          </a:xfrm>
          <a:prstGeom prst="rect">
            <a:avLst/>
          </a:prstGeom>
        </p:spPr>
      </p:pic>
      <p:pic>
        <p:nvPicPr>
          <p:cNvPr id="22" name="תמונה 21" descr="Destroyer שמאל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924944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23" name="תמונה 22" descr="rn_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48148E-6 C -0.05955 -0.00879 -0.11858 -0.01759 -0.14167 -0.0212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4.07407E-6 C 4.44444E-6 4.07407E-6 -0.04844 0.00856 -0.09636 0.01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1.11111E-6 C -2.22222E-6 1.11111E-6 -0.096 0.05532 -0.1908 0.11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-0.02795 0.03634 -0.05538 0.07269 -0.06667 0.10972 C -0.07813 0.14676 -0.06111 0.1956 -0.06979 0.22269 C -0.07865 0.24954 -0.08125 0.25972 -0.12049 0.27153 C -0.15973 0.28334 -0.23368 0.28843 -0.30695 0.29398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3.88889E-6 0.00047 -0.11545 0.15463 -0.2302 0.311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784887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Type</a:t>
            </a:r>
            <a:r>
              <a:rPr lang="en-US" dirty="0" smtClean="0"/>
              <a:t> Destroyer </a:t>
            </a:r>
          </a:p>
          <a:p>
            <a:pPr algn="l" rtl="0"/>
            <a:r>
              <a:rPr lang="en-US" b="1" dirty="0" smtClean="0"/>
              <a:t>Displacement</a:t>
            </a:r>
            <a:r>
              <a:rPr lang="en-US" dirty="0" smtClean="0"/>
              <a:t> 1710 BRT  </a:t>
            </a:r>
          </a:p>
          <a:p>
            <a:pPr algn="l" rtl="0"/>
            <a:r>
              <a:rPr lang="en-US" b="1" dirty="0" smtClean="0"/>
              <a:t>Length</a:t>
            </a:r>
            <a:r>
              <a:rPr lang="en-US" dirty="0" smtClean="0"/>
              <a:t> 363 feet  </a:t>
            </a:r>
          </a:p>
          <a:p>
            <a:pPr algn="l" rtl="0"/>
            <a:r>
              <a:rPr lang="en-US" b="1" dirty="0" smtClean="0"/>
              <a:t>Complement</a:t>
            </a:r>
            <a:r>
              <a:rPr lang="en-US" dirty="0" smtClean="0"/>
              <a:t> 186 men  </a:t>
            </a:r>
          </a:p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 As designed;</a:t>
            </a:r>
            <a:br>
              <a:rPr lang="en-US" dirty="0" smtClean="0"/>
            </a:br>
            <a:r>
              <a:rPr lang="en-US" dirty="0" smtClean="0"/>
              <a:t>4 4.5" guns (4x1)</a:t>
            </a:r>
            <a:br>
              <a:rPr lang="en-US" dirty="0" smtClean="0"/>
            </a:br>
            <a:r>
              <a:rPr lang="en-US" dirty="0" smtClean="0"/>
              <a:t>2 40mm AA (1x2)</a:t>
            </a:r>
            <a:br>
              <a:rPr lang="en-US" dirty="0" smtClean="0"/>
            </a:br>
            <a:r>
              <a:rPr lang="en-US" dirty="0" smtClean="0"/>
              <a:t>6 20mm AA (2x2, 2x1)</a:t>
            </a:r>
            <a:br>
              <a:rPr lang="en-US" dirty="0" smtClean="0"/>
            </a:br>
            <a:r>
              <a:rPr lang="en-US" dirty="0" smtClean="0"/>
              <a:t>8 21" torpedo tubes </a:t>
            </a:r>
          </a:p>
          <a:p>
            <a:pPr algn="l" rtl="0"/>
            <a:r>
              <a:rPr lang="en-US" b="1" dirty="0" smtClean="0"/>
              <a:t>Max speed</a:t>
            </a:r>
            <a:r>
              <a:rPr lang="en-US" dirty="0" smtClean="0"/>
              <a:t> 37 knots </a:t>
            </a:r>
          </a:p>
          <a:p>
            <a:pPr algn="l" rtl="0"/>
            <a:r>
              <a:rPr lang="en-US" b="1" dirty="0" smtClean="0"/>
              <a:t>Engines</a:t>
            </a:r>
            <a:r>
              <a:rPr lang="en-US" dirty="0" smtClean="0"/>
              <a:t> Geared turbines, 2 shafts  </a:t>
            </a:r>
          </a:p>
          <a:p>
            <a:pPr algn="l" rtl="0"/>
            <a:r>
              <a:rPr lang="en-US" b="1" dirty="0" smtClean="0"/>
              <a:t>Power</a:t>
            </a:r>
            <a:r>
              <a:rPr lang="en-US" dirty="0" smtClean="0"/>
              <a:t> 40000 HP  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err="1" smtClean="0"/>
              <a:t>Hms</a:t>
            </a:r>
            <a:r>
              <a:rPr lang="en-US" b="1" i="1" dirty="0" smtClean="0"/>
              <a:t> </a:t>
            </a:r>
            <a:r>
              <a:rPr lang="en-US" b="1" dirty="0" smtClean="0"/>
              <a:t>Chevron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  Chev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43"/>
            <a:ext cx="7776864" cy="5861957"/>
          </a:xfrm>
          <a:prstGeom prst="rect">
            <a:avLst/>
          </a:prstGeom>
        </p:spPr>
      </p:pic>
      <p:pic>
        <p:nvPicPr>
          <p:cNvPr id="3" name="תמונה 2" descr="crestchev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347814" cy="1759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6309320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err="1" smtClean="0"/>
              <a:t>Hms</a:t>
            </a:r>
            <a:r>
              <a:rPr lang="en-US" b="1" i="1" dirty="0" smtClean="0"/>
              <a:t> </a:t>
            </a:r>
            <a:r>
              <a:rPr lang="en-US" b="1" dirty="0" smtClean="0"/>
              <a:t>Chevron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495997723_f58964fa5d_z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977900"/>
            <a:ext cx="8128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309320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err="1" smtClean="0"/>
              <a:t>Hms</a:t>
            </a:r>
            <a:r>
              <a:rPr lang="en-US" b="1" i="1" dirty="0" smtClean="0"/>
              <a:t> </a:t>
            </a:r>
            <a:r>
              <a:rPr lang="en-US" b="1" dirty="0" smtClean="0"/>
              <a:t>Chevron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HMS_Chevron_1945_IWM_FL_8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57212"/>
            <a:ext cx="7620000" cy="5743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6309320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err="1" smtClean="0"/>
              <a:t>Hms</a:t>
            </a:r>
            <a:r>
              <a:rPr lang="en-US" b="1" i="1" dirty="0" smtClean="0"/>
              <a:t> </a:t>
            </a:r>
            <a:r>
              <a:rPr lang="en-US" b="1" dirty="0" smtClean="0"/>
              <a:t>Chevron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 Chevron in Valleta Harbour, Ma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315968" cy="2743200"/>
          </a:xfrm>
          <a:prstGeom prst="rect">
            <a:avLst/>
          </a:prstGeom>
        </p:spPr>
      </p:pic>
      <p:pic>
        <p:nvPicPr>
          <p:cNvPr id="3" name="תמונה 2" descr="ship _rsmalkov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3913584" cy="1956792"/>
          </a:xfrm>
          <a:prstGeom prst="rect">
            <a:avLst/>
          </a:prstGeom>
        </p:spPr>
      </p:pic>
      <p:pic>
        <p:nvPicPr>
          <p:cNvPr id="4" name="תמונה 3" descr="HMS Chevro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861048"/>
            <a:ext cx="3822192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dirty="0" err="1" smtClean="0"/>
              <a:t>Hms</a:t>
            </a:r>
            <a:r>
              <a:rPr lang="en-US" b="1" i="1" dirty="0" smtClean="0"/>
              <a:t> </a:t>
            </a:r>
            <a:r>
              <a:rPr lang="en-US" b="1" dirty="0" smtClean="0"/>
              <a:t>Chevron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תמונה 5" descr="1332198925-3054-3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068960"/>
            <a:ext cx="4965990" cy="311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Destroyer 'Chevron' (194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5040560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381328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'Chevron'</a:t>
            </a:r>
            <a:endParaRPr lang="he-IL" dirty="0"/>
          </a:p>
        </p:txBody>
      </p:sp>
      <p:pic>
        <p:nvPicPr>
          <p:cNvPr id="4" name="תמונה 3" descr="ship_rsmalkov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48680"/>
            <a:ext cx="5065712" cy="25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8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Chivalrous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 </a:t>
            </a:r>
            <a:r>
              <a:rPr lang="en-US" dirty="0" smtClean="0"/>
              <a:t>CH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21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ההזמנה לבנות אותה התבצעה ב- 30 יולי 1942.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William Denny &amp; Brothers (Dumbarton, Scotland)</a:t>
            </a:r>
            <a:endParaRPr lang="he-IL" dirty="0" smtClean="0"/>
          </a:p>
          <a:p>
            <a:r>
              <a:rPr lang="he-IL" dirty="0" smtClean="0"/>
              <a:t>השידרה הונחה</a:t>
            </a:r>
            <a:r>
              <a:rPr lang="he-IL" sz="1400" dirty="0" smtClean="0"/>
              <a:t>: </a:t>
            </a:r>
            <a:r>
              <a:rPr lang="he-IL" dirty="0" smtClean="0"/>
              <a:t>27 נובמבר 1943. </a:t>
            </a:r>
          </a:p>
          <a:p>
            <a:r>
              <a:rPr lang="he-IL" dirty="0" smtClean="0"/>
              <a:t>הושקה: 22 יוני 1945.  </a:t>
            </a:r>
          </a:p>
          <a:p>
            <a:r>
              <a:rPr lang="he-IL" dirty="0" smtClean="0"/>
              <a:t>הבנייה הושלמה: 22 יוני 1945.   </a:t>
            </a:r>
            <a:endParaRPr lang="he-IL" dirty="0"/>
          </a:p>
        </p:txBody>
      </p:sp>
      <p:pic>
        <p:nvPicPr>
          <p:cNvPr id="8" name="תמונה 7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005064"/>
            <a:ext cx="27363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Tonnage:</a:t>
            </a:r>
            <a:r>
              <a:rPr lang="en-US" dirty="0" smtClean="0"/>
              <a:t> 1710 </a:t>
            </a:r>
            <a:r>
              <a:rPr lang="en-US" dirty="0" err="1" smtClean="0"/>
              <a:t>disp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Length:</a:t>
            </a:r>
            <a:r>
              <a:rPr lang="en-US" dirty="0" smtClean="0"/>
              <a:t> 363 feet</a:t>
            </a:r>
            <a:br>
              <a:rPr lang="en-US" dirty="0" smtClean="0"/>
            </a:br>
            <a:r>
              <a:rPr lang="en-US" b="1" dirty="0" smtClean="0"/>
              <a:t>Breadth:</a:t>
            </a:r>
            <a:r>
              <a:rPr lang="en-US" dirty="0" smtClean="0"/>
              <a:t> 36 feet</a:t>
            </a:r>
            <a:br>
              <a:rPr lang="en-US" dirty="0" smtClean="0"/>
            </a:br>
            <a:r>
              <a:rPr lang="en-US" b="1" dirty="0" smtClean="0"/>
              <a:t>Draught:</a:t>
            </a:r>
            <a:r>
              <a:rPr lang="en-US" dirty="0" smtClean="0"/>
              <a:t> 10 feet</a:t>
            </a:r>
            <a:br>
              <a:rPr lang="en-US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633670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Armament</a:t>
            </a:r>
            <a:r>
              <a:rPr lang="en-US" dirty="0" smtClean="0"/>
              <a:t>  </a:t>
            </a:r>
            <a:r>
              <a:rPr lang="en-US" sz="1400" dirty="0" smtClean="0"/>
              <a:t>As designed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4   4.5" guns (4x1)</a:t>
            </a:r>
            <a:br>
              <a:rPr lang="en-US" dirty="0" smtClean="0"/>
            </a:br>
            <a:r>
              <a:rPr lang="en-US" dirty="0" smtClean="0"/>
              <a:t>2   40mm AA (1x2)</a:t>
            </a:r>
            <a:br>
              <a:rPr lang="en-US" dirty="0" smtClean="0"/>
            </a:br>
            <a:r>
              <a:rPr lang="en-US" dirty="0" smtClean="0"/>
              <a:t>6   20mm AA (2x2, 2x1)</a:t>
            </a:r>
            <a:br>
              <a:rPr lang="en-US" dirty="0" smtClean="0"/>
            </a:br>
            <a:r>
              <a:rPr lang="en-US" dirty="0" smtClean="0"/>
              <a:t>8   21" torpedo tubes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717032"/>
            <a:ext cx="4896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1710 tons displacement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37112"/>
            <a:ext cx="77048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HMS Chivalrous was powered by two Admiralty 3-drum type boilers providing a top speed of 34 knots and carried a crew of 186. She was armed with four 4.5 inch dual-purpose guns; four 40 mm anti-aircraft guns; six 20 mm anti-aircraft guns; four 21-inch torpedo tubes.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endParaRPr lang="he-IL" sz="1600" dirty="0"/>
          </a:p>
        </p:txBody>
      </p:sp>
      <p:pic>
        <p:nvPicPr>
          <p:cNvPr id="179202" name="Picture 2" descr="Picture of Torpe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4762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1844824"/>
            <a:ext cx="2880320" cy="892552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Destroyer</a:t>
            </a:r>
          </a:p>
          <a:p>
            <a:pPr algn="ctr"/>
            <a:r>
              <a:rPr lang="en-US" sz="2800" dirty="0" smtClean="0"/>
              <a:t> HMS </a:t>
            </a:r>
            <a:r>
              <a:rPr lang="en-US" sz="2800" b="1" i="1" dirty="0" smtClean="0"/>
              <a:t>Chivalrous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3779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'ארבע חרויות'   </a:t>
            </a:r>
            <a:r>
              <a:rPr lang="he-IL" dirty="0" smtClean="0"/>
              <a:t>2.9.1946   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509120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'בן הכט'  </a:t>
            </a:r>
            <a:r>
              <a:rPr lang="he-IL" dirty="0" smtClean="0"/>
              <a:t>9.3.1947  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068960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עזרה ביירוט  </a:t>
            </a:r>
            <a:r>
              <a:rPr lang="he-IL" b="1" dirty="0" smtClean="0">
                <a:latin typeface="Guttman Mantova-Decor" pitchFamily="2" charset="-79"/>
                <a:cs typeface="Guttman Mantova-Decor" pitchFamily="2" charset="-79"/>
              </a:rPr>
              <a:t>'לטרון'  </a:t>
            </a:r>
            <a:r>
              <a:rPr lang="he-IL" dirty="0" smtClean="0"/>
              <a:t>1.11.1946   </a:t>
            </a:r>
            <a:endParaRPr lang="he-IL" dirty="0"/>
          </a:p>
        </p:txBody>
      </p:sp>
      <p:pic>
        <p:nvPicPr>
          <p:cNvPr id="13" name="תמונה 12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1292374" cy="435101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4" name="תמונה 13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1292374" cy="43510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תמונה 14" descr="Destroyer שמאל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185410" cy="337567"/>
          </a:xfrm>
          <a:prstGeom prst="rect">
            <a:avLst/>
          </a:prstGeom>
          <a:scene3d>
            <a:camera prst="orthographicFront">
              <a:rot lat="0" lon="0" rev="1500000"/>
            </a:camera>
            <a:lightRig rig="threePt" dir="t"/>
          </a:scene3d>
        </p:spPr>
      </p:pic>
      <p:pic>
        <p:nvPicPr>
          <p:cNvPr id="10" name="תמונה 9" descr="rn_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  <p:pic>
        <p:nvPicPr>
          <p:cNvPr id="11" name="תמונה 10" descr="ul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6165304"/>
            <a:ext cx="5772150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-0.01111 -0.02245 -0.02205 -0.04444 -0.03021 -0.05393 C -0.03854 -0.06319 -0.0415 -0.0618 -0.04948 -0.05764 C -0.05747 -0.05347 -0.07379 -0.03287 -0.07865 -0.02801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48148E-6 C -0.04618 0.02153 -0.09202 0.04306 -0.11007 0.05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2222E-6 C -3.88889E-6 -2.22222E-6 -0.13142 0.07616 -0.26163 0.15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196891981_7a2965af46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1428750"/>
            <a:ext cx="767080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877272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err="1" smtClean="0"/>
              <a:t>Hms</a:t>
            </a:r>
            <a:r>
              <a:rPr lang="en-US" sz="2000" b="1" i="1" dirty="0" smtClean="0"/>
              <a:t> Charity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508815560_f98e50603e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457890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err="1" smtClean="0"/>
              <a:t>Hms</a:t>
            </a:r>
            <a:r>
              <a:rPr lang="en-US" sz="2000" b="1" i="1" dirty="0" smtClean="0"/>
              <a:t> Charity</a:t>
            </a:r>
            <a:r>
              <a:rPr lang="en-US" dirty="0" smtClean="0"/>
              <a:t>  </a:t>
            </a:r>
            <a:r>
              <a:rPr lang="he-IL" dirty="0" smtClean="0"/>
              <a:t> בתדלוק ימי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HMS_Charity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54" y="1196752"/>
            <a:ext cx="8965289" cy="446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5877272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err="1" smtClean="0"/>
              <a:t>Hms</a:t>
            </a:r>
            <a:r>
              <a:rPr lang="en-US" sz="2000" b="1" i="1" dirty="0" smtClean="0"/>
              <a:t> Charity</a:t>
            </a:r>
            <a:r>
              <a:rPr lang="en-US" dirty="0" smtClean="0"/>
              <a:t>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6334685776_62cc67c4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816424" cy="2648599"/>
          </a:xfrm>
          <a:prstGeom prst="rect">
            <a:avLst/>
          </a:prstGeom>
        </p:spPr>
      </p:pic>
      <p:pic>
        <p:nvPicPr>
          <p:cNvPr id="3" name="תמונה 2" descr="Charity1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1436" y="332656"/>
            <a:ext cx="4256540" cy="2664295"/>
          </a:xfrm>
          <a:prstGeom prst="rect">
            <a:avLst/>
          </a:prstGeom>
        </p:spPr>
      </p:pic>
      <p:pic>
        <p:nvPicPr>
          <p:cNvPr id="4" name="תמונה 3" descr="HMS Charity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89040"/>
            <a:ext cx="4131543" cy="229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3212976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1" dirty="0" err="1" smtClean="0"/>
              <a:t>Hms</a:t>
            </a:r>
            <a:r>
              <a:rPr lang="en-US" sz="2000" b="1" i="1" dirty="0" smtClean="0"/>
              <a:t> Charity</a:t>
            </a:r>
            <a:r>
              <a:rPr lang="en-US" dirty="0" smtClean="0"/>
              <a:t>  </a:t>
            </a:r>
            <a:r>
              <a:rPr lang="he-IL" dirty="0" smtClean="0"/>
              <a:t> בנמל מלטה</a:t>
            </a:r>
            <a:endParaRPr lang="he-IL" dirty="0"/>
          </a:p>
        </p:txBody>
      </p:sp>
      <p:pic>
        <p:nvPicPr>
          <p:cNvPr id="7" name="תמונה 6" descr="hms_charity_skjol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717032"/>
            <a:ext cx="1991003" cy="2572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תמונה 7" descr="rn_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6381328"/>
            <a:ext cx="498351" cy="33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56992"/>
            <a:ext cx="5904656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he-IL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דגל הצי הבריטי 1900 - 19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84684"/>
            <a:ext cx="1463427" cy="7317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8424" y="98072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8680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err="1" smtClean="0"/>
              <a:t>Hms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Chequers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8924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סוג: משחתת  </a:t>
            </a:r>
            <a:r>
              <a:rPr lang="en-US" dirty="0" smtClean="0"/>
              <a:t>Destroyer</a:t>
            </a:r>
            <a:r>
              <a:rPr lang="he-IL" dirty="0" smtClean="0"/>
              <a:t> </a:t>
            </a:r>
          </a:p>
          <a:p>
            <a:r>
              <a:rPr lang="he-IL" dirty="0" smtClean="0"/>
              <a:t>דגם:</a:t>
            </a:r>
            <a:r>
              <a:rPr lang="en-US" dirty="0" smtClean="0"/>
              <a:t>C </a:t>
            </a:r>
          </a:p>
          <a:p>
            <a:r>
              <a:rPr lang="he-IL" dirty="0" smtClean="0"/>
              <a:t>דגל/ נס ( </a:t>
            </a:r>
            <a:r>
              <a:rPr lang="en-US" dirty="0" smtClean="0"/>
              <a:t>Pennant</a:t>
            </a:r>
            <a:r>
              <a:rPr lang="he-IL" dirty="0" smtClean="0"/>
              <a:t> ): </a:t>
            </a:r>
            <a:r>
              <a:rPr lang="en-US" dirty="0" smtClean="0"/>
              <a:t>R 61</a:t>
            </a:r>
            <a:r>
              <a:rPr lang="he-IL" dirty="0" smtClean="0">
                <a:solidFill>
                  <a:srgbClr val="FF0000"/>
                </a:solidFill>
              </a:rPr>
              <a:t>  </a:t>
            </a:r>
          </a:p>
          <a:p>
            <a:r>
              <a:rPr lang="he-IL" dirty="0" smtClean="0"/>
              <a:t>ההזמנה לבנות אותה התבצעה ב- 24 יולי 1942. </a:t>
            </a:r>
          </a:p>
          <a:p>
            <a:r>
              <a:rPr lang="he-IL" dirty="0" smtClean="0"/>
              <a:t>מספנות: </a:t>
            </a:r>
            <a:r>
              <a:rPr lang="en-US" dirty="0" smtClean="0"/>
              <a:t>Greenock, Scotland</a:t>
            </a:r>
            <a:r>
              <a:rPr lang="he-IL" dirty="0" smtClean="0"/>
              <a:t>  </a:t>
            </a:r>
            <a:r>
              <a:rPr lang="en-US" dirty="0" smtClean="0"/>
              <a:t>Scotts Shipbuilding &amp; Engineering Co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dirty="0" smtClean="0"/>
              <a:t>השידרה הונחה</a:t>
            </a:r>
            <a:r>
              <a:rPr lang="he-IL" sz="1400" dirty="0" smtClean="0"/>
              <a:t>:  </a:t>
            </a:r>
            <a:r>
              <a:rPr lang="he-IL" dirty="0" smtClean="0"/>
              <a:t>4 מאי 1943. </a:t>
            </a:r>
          </a:p>
          <a:p>
            <a:r>
              <a:rPr lang="he-IL" dirty="0" smtClean="0"/>
              <a:t>הושקה: 30 אוקטובר 1944.  </a:t>
            </a:r>
          </a:p>
          <a:p>
            <a:r>
              <a:rPr lang="he-IL" dirty="0" smtClean="0"/>
              <a:t>הבנייה הושלמה: 28 ספטמבר 1945.   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90872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dirty="0" smtClean="0"/>
              <a:t>Destroyer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84969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Length: 362' 3"                                             Engines: 2 Parsons single reduction geared turbines by Scotts </a:t>
            </a:r>
          </a:p>
          <a:p>
            <a:pPr algn="l" rtl="0"/>
            <a:r>
              <a:rPr lang="en-US" sz="1400" b="1" dirty="0" smtClean="0"/>
              <a:t>Beam: 35' 9"                                                  Boilers: 2 Admiralty 3 drum type </a:t>
            </a:r>
          </a:p>
          <a:p>
            <a:pPr algn="l" rtl="0"/>
            <a:r>
              <a:rPr lang="en-US" sz="1400" b="1" dirty="0" smtClean="0"/>
              <a:t>Draft: 15' 3"                                                   Shafts: 2</a:t>
            </a:r>
          </a:p>
          <a:p>
            <a:pPr algn="l" rtl="0"/>
            <a:r>
              <a:rPr lang="en-US" sz="1400" b="1" dirty="0" smtClean="0"/>
              <a:t>Displacement: 1,885 std / 2,545 full       SHP: 40,000</a:t>
            </a:r>
          </a:p>
          <a:p>
            <a:pPr algn="l" rtl="0"/>
            <a:r>
              <a:rPr lang="en-US" sz="1400" b="1" dirty="0" smtClean="0"/>
              <a:t>Speed: 36 knots (32 knots full)                 Crew: 186</a:t>
            </a:r>
          </a:p>
          <a:p>
            <a:pPr algn="l" rtl="0"/>
            <a:r>
              <a:rPr lang="en-US" sz="1400" b="1" dirty="0" smtClean="0"/>
              <a:t>Range: 1,400 NM @ 32 knots / 4,675 NM @ 20 knots </a:t>
            </a:r>
            <a:r>
              <a:rPr lang="en-US" dirty="0" smtClean="0"/>
              <a:t>     </a:t>
            </a:r>
            <a:endParaRPr lang="he-IL" dirty="0"/>
          </a:p>
        </p:txBody>
      </p:sp>
      <p:pic>
        <p:nvPicPr>
          <p:cNvPr id="9" name="תמונה 8" descr="rn_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237312"/>
            <a:ext cx="71437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12705</TotalTime>
  <Words>994</Words>
  <Application>Microsoft Office PowerPoint</Application>
  <PresentationFormat>‫הצגה על המסך (4:3)</PresentationFormat>
  <Paragraphs>218</Paragraphs>
  <Slides>39</Slides>
  <Notes>39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Arial</vt:lpstr>
      <vt:lpstr>Calibri</vt:lpstr>
      <vt:lpstr>Guttman Mantova-Decor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dbs</dc:creator>
  <cp:lastModifiedBy>דני</cp:lastModifiedBy>
  <cp:revision>2496</cp:revision>
  <dcterms:created xsi:type="dcterms:W3CDTF">2012-11-16T14:12:39Z</dcterms:created>
  <dcterms:modified xsi:type="dcterms:W3CDTF">2021-08-05T07:44:26Z</dcterms:modified>
  <cp:contentStatus/>
</cp:coreProperties>
</file>